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9"/>
  </p:notesMasterIdLst>
  <p:sldIdLst>
    <p:sldId id="256" r:id="rId2"/>
    <p:sldId id="299" r:id="rId3"/>
    <p:sldId id="314" r:id="rId4"/>
    <p:sldId id="307" r:id="rId5"/>
    <p:sldId id="338" r:id="rId6"/>
    <p:sldId id="339" r:id="rId7"/>
    <p:sldId id="315" r:id="rId8"/>
    <p:sldId id="346" r:id="rId9"/>
    <p:sldId id="340" r:id="rId10"/>
    <p:sldId id="341" r:id="rId11"/>
    <p:sldId id="301" r:id="rId12"/>
    <p:sldId id="343" r:id="rId13"/>
    <p:sldId id="347" r:id="rId14"/>
    <p:sldId id="325" r:id="rId15"/>
    <p:sldId id="342" r:id="rId16"/>
    <p:sldId id="344" r:id="rId17"/>
    <p:sldId id="296" r:id="rId1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7729" autoAdjust="0"/>
    <p:restoredTop sz="93128" autoAdjust="0"/>
  </p:normalViewPr>
  <p:slideViewPr>
    <p:cSldViewPr>
      <p:cViewPr>
        <p:scale>
          <a:sx n="80" d="100"/>
          <a:sy n="80" d="100"/>
        </p:scale>
        <p:origin x="-840" y="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D9BAB-E266-4CD2-B5D6-0B8AD300FA46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6E953-DD7C-436A-AAE9-BEA48835F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342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6E953-DD7C-436A-AAE9-BEA48835FD8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749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6E953-DD7C-436A-AAE9-BEA48835FD8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242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Arial" pitchFamily="34" charset="0"/>
              <a:buChar char="•"/>
            </a:pP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勾选“党委”或“党支部”时，只能选填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“支部数”和“党组织书记由税务师事务所所长担任”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勾选“支部”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+</a:t>
            </a: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“独立党支部”，只能选填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“党组织书记由税务师事务所所长担任”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endParaRPr lang="zh-CN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勾选“支部”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+</a:t>
            </a: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“联合党支部”，只可选填“行业内联合党支部”或“行业外联合党支部”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endParaRPr lang="zh-CN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当勾选“行业内联合党支部”时，可选填“书记在本所”和“党组织书记由税务师事务所所长担任”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当勾选“行业外联合党支部”时，可选填“书记在本所”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endParaRPr lang="zh-CN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6E953-DD7C-436A-AAE9-BEA48835FD8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821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6E953-DD7C-436A-AAE9-BEA48835FD8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749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6E953-DD7C-436A-AAE9-BEA48835FD8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749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6E953-DD7C-436A-AAE9-BEA48835FD8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242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6E953-DD7C-436A-AAE9-BEA48835FD8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242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6E953-DD7C-436A-AAE9-BEA48835FD8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242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6E953-DD7C-436A-AAE9-BEA48835FD8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242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6E953-DD7C-436A-AAE9-BEA48835FD8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242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6E953-DD7C-436A-AAE9-BEA48835FD8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242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/>
          </a:bodyPr>
          <a:lstStyle>
            <a:lvl1pPr algn="l">
              <a:defRPr sz="28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标题 1"/>
          <p:cNvSpPr txBox="1">
            <a:spLocks/>
          </p:cNvSpPr>
          <p:nvPr userDrawn="1"/>
        </p:nvSpPr>
        <p:spPr>
          <a:xfrm>
            <a:off x="467544" y="836712"/>
            <a:ext cx="8229600" cy="5400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vert="horz" rtlCol="0" anchor="ctr">
            <a:normAutofit fontScale="25000" lnSpcReduction="20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9" name="标题 1"/>
          <p:cNvSpPr txBox="1">
            <a:spLocks/>
          </p:cNvSpPr>
          <p:nvPr userDrawn="1"/>
        </p:nvSpPr>
        <p:spPr>
          <a:xfrm>
            <a:off x="467544" y="1412776"/>
            <a:ext cx="8229600" cy="439248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内容占位符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6510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867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4" fill="hold" nodeType="click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4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5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DCA2D-E8F0-4C8A-B534-9A19146D21FE}" type="datetimeFigureOut">
              <a:rPr lang="zh-CN" altLang="en-US" smtClean="0"/>
              <a:pPr/>
              <a:t>2021/9/23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E3A2F-98B1-4568-A52A-12780D47CA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900" r:id="rId7"/>
    <p:sldLayoutId id="2147483895" r:id="rId8"/>
    <p:sldLayoutId id="2147483896" r:id="rId9"/>
    <p:sldLayoutId id="2147483897" r:id="rId10"/>
    <p:sldLayoutId id="2147483898" r:id="rId11"/>
    <p:sldLayoutId id="2147483899" r:id="rId12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bg2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252244" y="2420888"/>
            <a:ext cx="6286500" cy="1800200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zh-CN" altLang="en-US" sz="40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党建报表</a:t>
            </a:r>
            <a:r>
              <a:rPr lang="zh-CN" altLang="en-US" sz="40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功能</a:t>
            </a:r>
            <a:r>
              <a:rPr lang="zh-CN" altLang="zh-CN" sz="40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en-US" altLang="zh-CN" sz="40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/>
            </a:r>
            <a:br>
              <a:rPr lang="en-US" altLang="zh-CN" sz="40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</a:br>
            <a:r>
              <a:rPr lang="en-US" altLang="zh-CN" sz="200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2021.09.24</a:t>
            </a:r>
            <a:endParaRPr lang="zh-CN" altLang="zh-CN" sz="2000" dirty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 descr="QQ截图201504032039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0648"/>
            <a:ext cx="4071966" cy="72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9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概述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67544" y="1916832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AutoNum type="arabicPeriod"/>
            </a:pPr>
            <a:r>
              <a:rPr lang="zh-CN" altLang="en-US" sz="2000" dirty="0" smtClean="0">
                <a:latin typeface="+mn-ea"/>
              </a:rPr>
              <a:t>数据采集：新增党员信息录入功能</a:t>
            </a:r>
            <a:endParaRPr lang="en-US" altLang="zh-CN" sz="2000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000" dirty="0">
                <a:latin typeface="+mn-ea"/>
              </a:rPr>
              <a:t>新增党员信息查询功能</a:t>
            </a:r>
            <a:endParaRPr lang="en-US" altLang="zh-CN" sz="2000" dirty="0">
              <a:latin typeface="+mn-ea"/>
            </a:endParaRPr>
          </a:p>
          <a:p>
            <a:pPr marL="342900" lvl="0" indent="-342900">
              <a:lnSpc>
                <a:spcPct val="150000"/>
              </a:lnSpc>
              <a:buAutoNum type="arabicPeriod"/>
            </a:pPr>
            <a:r>
              <a:rPr lang="zh-CN" altLang="en-US" sz="2000" dirty="0" smtClean="0">
                <a:latin typeface="+mn-ea"/>
              </a:rPr>
              <a:t>新增党建报表查询和导出功能（事务所）</a:t>
            </a:r>
            <a:endParaRPr lang="en-US" altLang="zh-CN" sz="2000" dirty="0" smtClean="0">
              <a:latin typeface="+mn-ea"/>
            </a:endParaRPr>
          </a:p>
          <a:p>
            <a:pPr marL="342900" lvl="0" indent="-342900">
              <a:lnSpc>
                <a:spcPct val="150000"/>
              </a:lnSpc>
              <a:buAutoNum type="arabicPeriod"/>
            </a:pPr>
            <a:r>
              <a:rPr lang="zh-CN" altLang="en-US" sz="2000" dirty="0" smtClean="0">
                <a:latin typeface="+mn-ea"/>
              </a:rPr>
              <a:t>优化数据采集功能</a:t>
            </a:r>
            <a:endParaRPr lang="en-US" altLang="zh-CN" sz="2000" dirty="0" smtClean="0">
              <a:latin typeface="+mn-ea"/>
            </a:endParaRPr>
          </a:p>
          <a:p>
            <a:pPr marL="342900" lvl="0" indent="-342900">
              <a:lnSpc>
                <a:spcPct val="150000"/>
              </a:lnSpc>
              <a:buAutoNum type="arabicPeriod"/>
            </a:pPr>
            <a:r>
              <a:rPr lang="zh-CN" altLang="en-US" sz="2000" dirty="0" smtClean="0">
                <a:latin typeface="+mn-ea"/>
              </a:rPr>
              <a:t>优化审核</a:t>
            </a:r>
            <a:r>
              <a:rPr lang="zh-CN" altLang="en-US" sz="2000" dirty="0">
                <a:latin typeface="+mn-ea"/>
              </a:rPr>
              <a:t>管理</a:t>
            </a:r>
            <a:r>
              <a:rPr lang="zh-CN" altLang="en-US" sz="2000" dirty="0" smtClean="0">
                <a:latin typeface="+mn-ea"/>
              </a:rPr>
              <a:t>功能</a:t>
            </a:r>
            <a:endParaRPr lang="en-US" altLang="zh-CN" sz="2000" dirty="0" smtClean="0">
              <a:latin typeface="+mn-ea"/>
            </a:endParaRPr>
          </a:p>
          <a:p>
            <a:pPr marL="342900" lvl="0" indent="-342900">
              <a:lnSpc>
                <a:spcPct val="150000"/>
              </a:lnSpc>
              <a:buAutoNum type="arabicPeriod"/>
            </a:pPr>
            <a:r>
              <a:rPr lang="zh-CN" altLang="en-US" sz="2000" dirty="0" smtClean="0">
                <a:latin typeface="+mn-ea"/>
              </a:rPr>
              <a:t>新增</a:t>
            </a:r>
            <a:r>
              <a:rPr lang="en-US" altLang="zh-CN" sz="2000" dirty="0" smtClean="0">
                <a:latin typeface="+mn-ea"/>
              </a:rPr>
              <a:t>10</a:t>
            </a:r>
            <a:r>
              <a:rPr lang="zh-CN" altLang="en-US" sz="2000" dirty="0" smtClean="0">
                <a:latin typeface="+mn-ea"/>
              </a:rPr>
              <a:t>个派出</a:t>
            </a:r>
            <a:r>
              <a:rPr lang="zh-CN" altLang="en-US" sz="2000" dirty="0">
                <a:latin typeface="+mn-ea"/>
              </a:rPr>
              <a:t>机构</a:t>
            </a:r>
            <a:endParaRPr lang="en-US" altLang="zh-CN" sz="2000" dirty="0"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7967" y="1156682"/>
            <a:ext cx="34339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本次系统主要升级内容 </a:t>
            </a:r>
            <a:endParaRPr lang="en-US" altLang="zh-CN" sz="2400" b="1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858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648072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数据采集</a:t>
            </a:r>
            <a:r>
              <a:rPr lang="en-US" altLang="zh-CN" dirty="0" smtClean="0"/>
              <a:t>-</a:t>
            </a:r>
            <a:r>
              <a:rPr lang="zh-CN" altLang="en-US" sz="2400" dirty="0" smtClean="0"/>
              <a:t>事务所、派出机构、地方税协、中税协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467544" y="5190291"/>
            <a:ext cx="80910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sz="1600" dirty="0">
                <a:latin typeface="宋体" pitchFamily="2" charset="-122"/>
                <a:ea typeface="宋体" pitchFamily="2" charset="-122"/>
              </a:rPr>
              <a:t>采集页面</a:t>
            </a:r>
            <a:r>
              <a:rPr lang="zh-CN" altLang="zh-CN" sz="1600" dirty="0" smtClean="0">
                <a:latin typeface="宋体" pitchFamily="2" charset="-122"/>
                <a:ea typeface="宋体" pitchFamily="2" charset="-122"/>
              </a:rPr>
              <a:t>包含</a:t>
            </a:r>
            <a:r>
              <a:rPr lang="en-US" altLang="zh-CN" sz="1600" b="1" dirty="0" smtClean="0">
                <a:latin typeface="宋体" pitchFamily="2" charset="-122"/>
                <a:ea typeface="宋体" pitchFamily="2" charset="-122"/>
              </a:rPr>
              <a:t>6</a:t>
            </a:r>
            <a:r>
              <a:rPr lang="zh-CN" altLang="en-US" sz="1600" b="1" dirty="0" smtClean="0">
                <a:latin typeface="宋体" pitchFamily="2" charset="-122"/>
                <a:ea typeface="宋体" pitchFamily="2" charset="-122"/>
              </a:rPr>
              <a:t>项</a:t>
            </a:r>
            <a:r>
              <a:rPr lang="zh-CN" altLang="zh-CN" sz="1600" b="1" dirty="0" smtClean="0">
                <a:latin typeface="宋体" pitchFamily="2" charset="-122"/>
                <a:ea typeface="宋体" pitchFamily="2" charset="-122"/>
              </a:rPr>
              <a:t>数据项 </a:t>
            </a:r>
            <a:r>
              <a:rPr lang="zh-CN" altLang="en-US" sz="1600" dirty="0" smtClean="0">
                <a:latin typeface="宋体" pitchFamily="2" charset="-122"/>
                <a:ea typeface="宋体" pitchFamily="2" charset="-122"/>
              </a:rPr>
              <a:t>：</a:t>
            </a:r>
            <a:endParaRPr lang="en-US" altLang="zh-CN" sz="1600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宋体" pitchFamily="2" charset="-122"/>
                <a:ea typeface="宋体" pitchFamily="2" charset="-122"/>
              </a:rPr>
              <a:t>   </a:t>
            </a:r>
            <a:r>
              <a:rPr lang="zh-CN" altLang="zh-CN" sz="1600" dirty="0" smtClean="0">
                <a:latin typeface="宋体" pitchFamily="2" charset="-122"/>
                <a:ea typeface="宋体" pitchFamily="2" charset="-122"/>
              </a:rPr>
              <a:t>建立党组织</a:t>
            </a:r>
            <a:r>
              <a:rPr lang="zh-CN" altLang="en-US" sz="1600" dirty="0" smtClean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zh-CN" sz="1600" dirty="0" smtClean="0">
                <a:latin typeface="宋体" pitchFamily="2" charset="-122"/>
                <a:ea typeface="宋体" pitchFamily="2" charset="-122"/>
              </a:rPr>
              <a:t>党员</a:t>
            </a:r>
            <a:r>
              <a:rPr lang="zh-CN" altLang="zh-CN" sz="1600" dirty="0">
                <a:latin typeface="宋体" pitchFamily="2" charset="-122"/>
                <a:ea typeface="宋体" pitchFamily="2" charset="-122"/>
              </a:rPr>
              <a:t>基本</a:t>
            </a:r>
            <a:r>
              <a:rPr lang="zh-CN" altLang="zh-CN" sz="1600" dirty="0" smtClean="0">
                <a:latin typeface="宋体" pitchFamily="2" charset="-122"/>
                <a:ea typeface="宋体" pitchFamily="2" charset="-122"/>
              </a:rPr>
              <a:t>情况</a:t>
            </a:r>
            <a:r>
              <a:rPr lang="zh-CN" altLang="en-US" sz="1600" dirty="0" smtClean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zh-CN" sz="1600" dirty="0" smtClean="0">
                <a:latin typeface="宋体" pitchFamily="2" charset="-122"/>
                <a:ea typeface="宋体" pitchFamily="2" charset="-122"/>
              </a:rPr>
              <a:t>党建</a:t>
            </a:r>
            <a:r>
              <a:rPr lang="zh-CN" altLang="zh-CN" sz="1600" dirty="0">
                <a:latin typeface="宋体" pitchFamily="2" charset="-122"/>
                <a:ea typeface="宋体" pitchFamily="2" charset="-122"/>
              </a:rPr>
              <a:t>工作</a:t>
            </a:r>
            <a:r>
              <a:rPr lang="zh-CN" altLang="zh-CN" sz="1600" dirty="0" smtClean="0">
                <a:latin typeface="宋体" pitchFamily="2" charset="-122"/>
                <a:ea typeface="宋体" pitchFamily="2" charset="-122"/>
              </a:rPr>
              <a:t>培训</a:t>
            </a:r>
            <a:r>
              <a:rPr lang="zh-CN" altLang="en-US" sz="1600" dirty="0" smtClean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zh-CN" sz="1600" dirty="0" smtClean="0">
                <a:latin typeface="宋体" pitchFamily="2" charset="-122"/>
                <a:ea typeface="宋体" pitchFamily="2" charset="-122"/>
              </a:rPr>
              <a:t>党内表彰</a:t>
            </a:r>
            <a:r>
              <a:rPr lang="zh-CN" altLang="en-US" sz="1600" dirty="0" smtClean="0">
                <a:latin typeface="宋体" pitchFamily="2" charset="-122"/>
                <a:ea typeface="宋体" pitchFamily="2" charset="-122"/>
              </a:rPr>
              <a:t>，</a:t>
            </a:r>
            <a:r>
              <a:rPr lang="zh-CN" altLang="zh-CN" sz="1600" dirty="0" smtClean="0">
                <a:latin typeface="宋体" pitchFamily="2" charset="-122"/>
                <a:ea typeface="宋体" pitchFamily="2" charset="-122"/>
              </a:rPr>
              <a:t>担任</a:t>
            </a:r>
            <a:r>
              <a:rPr lang="zh-CN" altLang="zh-CN" sz="1600" dirty="0">
                <a:latin typeface="宋体" pitchFamily="2" charset="-122"/>
                <a:ea typeface="宋体" pitchFamily="2" charset="-122"/>
              </a:rPr>
              <a:t>人大代表、政协委员、党代表</a:t>
            </a:r>
            <a:r>
              <a:rPr lang="zh-CN" altLang="zh-CN" sz="1600" dirty="0" smtClean="0">
                <a:latin typeface="宋体" pitchFamily="2" charset="-122"/>
                <a:ea typeface="宋体" pitchFamily="2" charset="-122"/>
              </a:rPr>
              <a:t>情况</a:t>
            </a:r>
            <a:r>
              <a:rPr lang="zh-CN" altLang="en-US" sz="1600" dirty="0" smtClean="0">
                <a:latin typeface="宋体" pitchFamily="2" charset="-122"/>
                <a:ea typeface="宋体" pitchFamily="2" charset="-122"/>
              </a:rPr>
              <a:t>，采集人信息。</a:t>
            </a:r>
            <a:endParaRPr lang="en-US" altLang="zh-CN" sz="1600" dirty="0" smtClean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89" y="1196752"/>
            <a:ext cx="7960733" cy="37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933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数据采集</a:t>
            </a:r>
            <a:r>
              <a:rPr lang="en-US" altLang="zh-CN" dirty="0" smtClean="0"/>
              <a:t>-</a:t>
            </a:r>
            <a:r>
              <a:rPr lang="zh-CN" altLang="en-US" sz="2400" dirty="0" smtClean="0"/>
              <a:t>建立党组织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422045" y="4405461"/>
            <a:ext cx="864096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新增项：</a:t>
            </a:r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“是否党建入章</a:t>
            </a: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”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</a:t>
            </a: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默认</a:t>
            </a:r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为“否” （事务所、地方协会、中税协</a:t>
            </a: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）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新增</a:t>
            </a:r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提示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信息</a:t>
            </a: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：已</a:t>
            </a:r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建立党组织选“是”，未建立党组织选“否”。其中是联合党支部成员的，请选择“是”</a:t>
            </a: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派出</a:t>
            </a:r>
            <a:r>
              <a: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机构的税务机关在职人员党员数量不统计在本报表内</a:t>
            </a:r>
            <a:r>
              <a:rPr lang="zh-CN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7922463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852936"/>
            <a:ext cx="7880327" cy="11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724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数据采集</a:t>
            </a:r>
            <a:r>
              <a:rPr lang="en-US" altLang="zh-CN" dirty="0" smtClean="0"/>
              <a:t>-</a:t>
            </a:r>
            <a:r>
              <a:rPr lang="zh-CN" altLang="en-US" sz="2400" dirty="0"/>
              <a:t>党员基本情况</a:t>
            </a:r>
          </a:p>
        </p:txBody>
      </p:sp>
      <p:sp>
        <p:nvSpPr>
          <p:cNvPr id="3" name="矩形 2"/>
          <p:cNvSpPr/>
          <p:nvPr/>
        </p:nvSpPr>
        <p:spPr>
          <a:xfrm>
            <a:off x="426580" y="4293096"/>
            <a:ext cx="869473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dirty="0" smtClean="0"/>
              <a:t>入口：</a:t>
            </a:r>
            <a:r>
              <a:rPr lang="zh-CN" altLang="zh-CN" dirty="0" smtClean="0"/>
              <a:t>“党员基本情况”后【</a:t>
            </a:r>
            <a:r>
              <a:rPr lang="zh-CN" altLang="en-US" dirty="0" smtClean="0"/>
              <a:t>添加</a:t>
            </a:r>
            <a:r>
              <a:rPr lang="zh-CN" altLang="zh-CN" dirty="0" smtClean="0"/>
              <a:t>信息】。</a:t>
            </a:r>
            <a:endParaRPr lang="en-US" altLang="zh-CN" dirty="0" smtClean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dirty="0" smtClean="0"/>
              <a:t>可添加、修改、删除正式党员、预备党员、发展对象、入党积极分子。</a:t>
            </a:r>
            <a:endParaRPr lang="en-US" altLang="zh-CN" dirty="0" smtClean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 smtClean="0"/>
              <a:t>新增</a:t>
            </a:r>
            <a:r>
              <a:rPr lang="zh-CN" altLang="zh-CN" dirty="0"/>
              <a:t>完成后</a:t>
            </a:r>
            <a:r>
              <a:rPr lang="zh-CN" altLang="zh-CN" dirty="0" smtClean="0"/>
              <a:t>，</a:t>
            </a:r>
            <a:r>
              <a:rPr lang="zh-CN" altLang="en-US" dirty="0" smtClean="0"/>
              <a:t>系统</a:t>
            </a:r>
            <a:r>
              <a:rPr lang="zh-CN" altLang="zh-CN" dirty="0" smtClean="0"/>
              <a:t>自动统计</a:t>
            </a:r>
            <a:r>
              <a:rPr lang="zh-CN" altLang="en-US" dirty="0" smtClean="0"/>
              <a:t>并填充“</a:t>
            </a:r>
            <a:r>
              <a:rPr lang="zh-CN" altLang="zh-CN" dirty="0" smtClean="0"/>
              <a:t>党员基本情况”</a:t>
            </a:r>
            <a:r>
              <a:rPr lang="zh-CN" altLang="zh-CN" dirty="0"/>
              <a:t>数据</a:t>
            </a:r>
            <a:r>
              <a:rPr lang="zh-CN" altLang="zh-CN" dirty="0" smtClean="0"/>
              <a:t>。</a:t>
            </a:r>
            <a:endParaRPr lang="en-US" altLang="zh-C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236828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50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数据采集</a:t>
            </a:r>
            <a:r>
              <a:rPr lang="en-US" altLang="zh-CN" dirty="0"/>
              <a:t>-</a:t>
            </a:r>
            <a:r>
              <a:rPr lang="zh-CN" altLang="en-US" dirty="0"/>
              <a:t>党员基本</a:t>
            </a:r>
            <a:r>
              <a:rPr lang="zh-CN" altLang="en-US" dirty="0" smtClean="0"/>
              <a:t>情况</a:t>
            </a:r>
            <a:r>
              <a:rPr lang="en-US" altLang="zh-CN" dirty="0" smtClean="0"/>
              <a:t>-</a:t>
            </a:r>
            <a:r>
              <a:rPr lang="zh-CN" altLang="en-US" dirty="0" smtClean="0"/>
              <a:t>录入党员信息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1155154"/>
            <a:ext cx="7667625" cy="501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030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数据采集</a:t>
            </a:r>
            <a:r>
              <a:rPr lang="en-US" altLang="zh-CN" dirty="0"/>
              <a:t>-</a:t>
            </a:r>
            <a:r>
              <a:rPr lang="zh-CN" altLang="en-US" dirty="0"/>
              <a:t>党员基本情况</a:t>
            </a:r>
            <a:r>
              <a:rPr lang="en-US" altLang="zh-CN" dirty="0"/>
              <a:t>-</a:t>
            </a:r>
            <a:r>
              <a:rPr lang="zh-CN" altLang="en-US" dirty="0"/>
              <a:t>录入党员</a:t>
            </a:r>
            <a:r>
              <a:rPr lang="zh-CN" altLang="en-US" dirty="0" smtClean="0"/>
              <a:t>信息说明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15136" y="1124744"/>
            <a:ext cx="8377343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 smtClean="0">
                <a:latin typeface="+mn-ea"/>
              </a:rPr>
              <a:t>根据</a:t>
            </a:r>
            <a:r>
              <a:rPr lang="zh-CN" altLang="en-US" b="1" dirty="0" smtClean="0">
                <a:latin typeface="+mn-ea"/>
              </a:rPr>
              <a:t>身份证号</a:t>
            </a:r>
            <a:r>
              <a:rPr lang="zh-CN" altLang="en-US" dirty="0" smtClean="0">
                <a:latin typeface="+mn-ea"/>
              </a:rPr>
              <a:t>，系统自动从会员系统读取个人</a:t>
            </a:r>
            <a:r>
              <a:rPr lang="en-US" altLang="zh-CN" dirty="0" smtClean="0">
                <a:latin typeface="+mn-ea"/>
              </a:rPr>
              <a:t>7</a:t>
            </a:r>
            <a:r>
              <a:rPr lang="zh-CN" altLang="en-US" dirty="0">
                <a:latin typeface="+mn-ea"/>
              </a:rPr>
              <a:t>项</a:t>
            </a:r>
            <a:r>
              <a:rPr lang="zh-CN" altLang="en-US" dirty="0" smtClean="0">
                <a:latin typeface="+mn-ea"/>
              </a:rPr>
              <a:t>基本信息。</a:t>
            </a:r>
            <a:endParaRPr lang="en-US" altLang="zh-CN" dirty="0">
              <a:latin typeface="+mn-ea"/>
            </a:endParaRPr>
          </a:p>
          <a:p>
            <a:pPr marL="342900" lvl="0" indent="-342900">
              <a:lnSpc>
                <a:spcPct val="150000"/>
              </a:lnSpc>
              <a:buFont typeface="+mj-ea"/>
              <a:buAutoNum type="circleNumDbPlain"/>
            </a:pPr>
            <a:r>
              <a:rPr lang="en-US" altLang="zh-CN" dirty="0" smtClean="0">
                <a:latin typeface="+mn-ea"/>
              </a:rPr>
              <a:t> </a:t>
            </a:r>
            <a:r>
              <a:rPr lang="zh-CN" altLang="zh-CN" b="1" dirty="0" smtClean="0">
                <a:latin typeface="+mn-ea"/>
              </a:rPr>
              <a:t>入党时间</a:t>
            </a:r>
            <a:r>
              <a:rPr lang="zh-CN" altLang="en-US" dirty="0" smtClean="0">
                <a:latin typeface="+mn-ea"/>
              </a:rPr>
              <a:t>：</a:t>
            </a:r>
            <a:r>
              <a:rPr lang="zh-CN" altLang="zh-CN" dirty="0" smtClean="0">
                <a:latin typeface="+mn-ea"/>
              </a:rPr>
              <a:t>身份</a:t>
            </a:r>
            <a:r>
              <a:rPr lang="zh-CN" altLang="zh-CN" dirty="0">
                <a:latin typeface="+mn-ea"/>
              </a:rPr>
              <a:t>状态</a:t>
            </a:r>
            <a:r>
              <a:rPr lang="zh-CN" altLang="zh-CN" dirty="0" smtClean="0">
                <a:latin typeface="+mn-ea"/>
              </a:rPr>
              <a:t>为正式党员</a:t>
            </a:r>
            <a:r>
              <a:rPr lang="zh-CN" altLang="en-US" dirty="0" smtClean="0">
                <a:latin typeface="+mn-ea"/>
              </a:rPr>
              <a:t>或</a:t>
            </a:r>
            <a:r>
              <a:rPr lang="zh-CN" altLang="zh-CN" dirty="0" smtClean="0">
                <a:latin typeface="+mn-ea"/>
              </a:rPr>
              <a:t>预备党员</a:t>
            </a:r>
            <a:r>
              <a:rPr lang="zh-CN" altLang="en-US" dirty="0" smtClean="0">
                <a:latin typeface="+mn-ea"/>
              </a:rPr>
              <a:t>时，此项</a:t>
            </a:r>
            <a:r>
              <a:rPr lang="zh-CN" altLang="zh-CN" dirty="0" smtClean="0">
                <a:latin typeface="+mn-ea"/>
              </a:rPr>
              <a:t>为</a:t>
            </a:r>
            <a:r>
              <a:rPr lang="zh-CN" altLang="zh-CN" dirty="0">
                <a:latin typeface="+mn-ea"/>
              </a:rPr>
              <a:t>必填</a:t>
            </a:r>
            <a:r>
              <a:rPr lang="zh-CN" altLang="zh-CN" dirty="0" smtClean="0">
                <a:latin typeface="+mn-ea"/>
              </a:rPr>
              <a:t>项</a:t>
            </a:r>
            <a:r>
              <a:rPr lang="zh-CN" altLang="en-US" dirty="0" smtClean="0">
                <a:latin typeface="+mn-ea"/>
              </a:rPr>
              <a:t>。</a:t>
            </a:r>
            <a:endParaRPr lang="zh-CN" altLang="zh-CN" dirty="0">
              <a:latin typeface="+mn-ea"/>
            </a:endParaRPr>
          </a:p>
          <a:p>
            <a:pPr marL="342900" lvl="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zh-CN" dirty="0" smtClean="0">
                <a:latin typeface="+mn-ea"/>
              </a:rPr>
              <a:t>身份状态选择</a:t>
            </a:r>
            <a:r>
              <a:rPr lang="zh-CN" altLang="en-US" dirty="0" smtClean="0">
                <a:latin typeface="+mn-ea"/>
              </a:rPr>
              <a:t>为</a:t>
            </a:r>
            <a:r>
              <a:rPr lang="zh-CN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正式党员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或</a:t>
            </a:r>
            <a:r>
              <a:rPr lang="zh-CN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预备党员</a:t>
            </a:r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</a:t>
            </a:r>
            <a:endParaRPr lang="en-US" altLang="zh-CN" dirty="0">
              <a:latin typeface="+mn-ea"/>
            </a:endParaRPr>
          </a:p>
          <a:p>
            <a:pPr lvl="0">
              <a:lnSpc>
                <a:spcPct val="150000"/>
              </a:lnSpc>
            </a:pPr>
            <a:r>
              <a:rPr lang="en-US" altLang="zh-CN" dirty="0" smtClean="0">
                <a:latin typeface="+mn-ea"/>
              </a:rPr>
              <a:t>       </a:t>
            </a:r>
            <a:r>
              <a:rPr lang="zh-CN" altLang="en-US" dirty="0" smtClean="0">
                <a:latin typeface="+mn-ea"/>
              </a:rPr>
              <a:t>入党时间为</a:t>
            </a:r>
            <a:r>
              <a:rPr lang="zh-CN" altLang="en-US" b="1" dirty="0">
                <a:latin typeface="+mn-ea"/>
              </a:rPr>
              <a:t>当前</a:t>
            </a:r>
            <a:r>
              <a:rPr lang="zh-CN" altLang="en-US" b="1" dirty="0" smtClean="0">
                <a:latin typeface="+mn-ea"/>
              </a:rPr>
              <a:t>年度</a:t>
            </a:r>
            <a:r>
              <a:rPr lang="zh-CN" altLang="zh-CN" dirty="0">
                <a:latin typeface="+mn-ea"/>
              </a:rPr>
              <a:t>则</a:t>
            </a:r>
            <a:r>
              <a:rPr lang="zh-CN" altLang="zh-CN" b="1" dirty="0">
                <a:latin typeface="+mn-ea"/>
              </a:rPr>
              <a:t>本年党员</a:t>
            </a:r>
            <a:r>
              <a:rPr lang="zh-CN" altLang="zh-CN" b="1" dirty="0" smtClean="0">
                <a:latin typeface="+mn-ea"/>
              </a:rPr>
              <a:t>人数</a:t>
            </a:r>
            <a:r>
              <a:rPr lang="zh-CN" altLang="en-US" b="1" dirty="0" smtClean="0">
                <a:latin typeface="+mn-ea"/>
              </a:rPr>
              <a:t>、发展党员人数</a:t>
            </a:r>
            <a:r>
              <a:rPr lang="zh-CN" altLang="zh-CN" b="1" dirty="0" smtClean="0">
                <a:latin typeface="+mn-ea"/>
              </a:rPr>
              <a:t>和</a:t>
            </a:r>
            <a:r>
              <a:rPr lang="zh-CN" altLang="zh-CN" b="1" dirty="0">
                <a:latin typeface="+mn-ea"/>
              </a:rPr>
              <a:t>新社会阶层中发展党员</a:t>
            </a:r>
            <a:r>
              <a:rPr lang="zh-CN" altLang="zh-CN" b="1" dirty="0" smtClean="0">
                <a:latin typeface="+mn-ea"/>
              </a:rPr>
              <a:t>人数</a:t>
            </a:r>
            <a:r>
              <a:rPr lang="zh-CN" altLang="en-US" dirty="0" smtClean="0">
                <a:latin typeface="+mn-ea"/>
              </a:rPr>
              <a:t>分别</a:t>
            </a:r>
            <a:r>
              <a:rPr lang="zh-CN" altLang="zh-CN" dirty="0" smtClean="0">
                <a:latin typeface="+mn-ea"/>
              </a:rPr>
              <a:t>计数</a:t>
            </a:r>
            <a:r>
              <a:rPr lang="en-US" altLang="zh-CN" dirty="0" smtClean="0">
                <a:latin typeface="+mn-ea"/>
              </a:rPr>
              <a:t>1</a:t>
            </a:r>
            <a:r>
              <a:rPr lang="zh-CN" altLang="en-US" dirty="0" smtClean="0">
                <a:latin typeface="+mn-ea"/>
              </a:rPr>
              <a:t>；其他年度，</a:t>
            </a:r>
            <a:r>
              <a:rPr lang="zh-CN" altLang="en-US" b="1" dirty="0" smtClean="0">
                <a:latin typeface="+mn-ea"/>
              </a:rPr>
              <a:t>只计</a:t>
            </a:r>
            <a:r>
              <a:rPr lang="zh-CN" altLang="zh-CN" dirty="0" smtClean="0">
                <a:latin typeface="+mn-ea"/>
              </a:rPr>
              <a:t>本年</a:t>
            </a:r>
            <a:r>
              <a:rPr lang="zh-CN" altLang="zh-CN" dirty="0">
                <a:latin typeface="+mn-ea"/>
              </a:rPr>
              <a:t>党员</a:t>
            </a:r>
            <a:r>
              <a:rPr lang="zh-CN" altLang="zh-CN" dirty="0" smtClean="0">
                <a:latin typeface="+mn-ea"/>
              </a:rPr>
              <a:t>人数</a:t>
            </a:r>
            <a:r>
              <a:rPr lang="zh-CN" altLang="en-US" dirty="0" smtClean="0">
                <a:latin typeface="+mn-ea"/>
              </a:rPr>
              <a:t>，</a:t>
            </a:r>
            <a:r>
              <a:rPr lang="zh-CN" altLang="zh-CN" dirty="0" smtClean="0">
                <a:latin typeface="+mn-ea"/>
              </a:rPr>
              <a:t>计数</a:t>
            </a:r>
            <a:r>
              <a:rPr lang="en-US" altLang="zh-CN" dirty="0" smtClean="0">
                <a:latin typeface="+mn-ea"/>
              </a:rPr>
              <a:t>1</a:t>
            </a:r>
            <a:r>
              <a:rPr lang="zh-CN" altLang="en-US" dirty="0" smtClean="0">
                <a:latin typeface="+mn-ea"/>
              </a:rPr>
              <a:t>。</a:t>
            </a:r>
            <a:endParaRPr lang="en-US" altLang="zh-CN" dirty="0" smtClean="0">
              <a:latin typeface="+mn-ea"/>
            </a:endParaRPr>
          </a:p>
          <a:p>
            <a:pPr marL="342900" lvl="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zh-CN" dirty="0" smtClean="0">
                <a:latin typeface="+mn-ea"/>
              </a:rPr>
              <a:t>身份</a:t>
            </a:r>
            <a:r>
              <a:rPr lang="zh-CN" altLang="zh-CN" dirty="0">
                <a:latin typeface="+mn-ea"/>
              </a:rPr>
              <a:t>状态</a:t>
            </a:r>
            <a:r>
              <a:rPr lang="zh-CN" altLang="zh-CN" dirty="0" smtClean="0">
                <a:latin typeface="+mn-ea"/>
              </a:rPr>
              <a:t>选择</a:t>
            </a:r>
            <a:r>
              <a:rPr lang="zh-CN" altLang="en-US" dirty="0">
                <a:latin typeface="+mn-ea"/>
              </a:rPr>
              <a:t>为</a:t>
            </a:r>
            <a:r>
              <a:rPr lang="zh-CN" altLang="zh-CN" b="1" dirty="0" smtClean="0">
                <a:latin typeface="+mn-ea"/>
              </a:rPr>
              <a:t>发展</a:t>
            </a:r>
            <a:r>
              <a:rPr lang="zh-CN" altLang="zh-CN" b="1" dirty="0">
                <a:latin typeface="+mn-ea"/>
              </a:rPr>
              <a:t>对象</a:t>
            </a:r>
            <a:r>
              <a:rPr lang="zh-CN" altLang="zh-CN" dirty="0" smtClean="0">
                <a:latin typeface="+mn-ea"/>
              </a:rPr>
              <a:t>，不做</a:t>
            </a:r>
            <a:r>
              <a:rPr lang="zh-CN" altLang="en-US" dirty="0" smtClean="0">
                <a:latin typeface="+mn-ea"/>
              </a:rPr>
              <a:t>任何</a:t>
            </a:r>
            <a:r>
              <a:rPr lang="zh-CN" altLang="zh-CN" dirty="0" smtClean="0">
                <a:latin typeface="+mn-ea"/>
              </a:rPr>
              <a:t>计数</a:t>
            </a:r>
            <a:r>
              <a:rPr lang="zh-CN" altLang="en-US" dirty="0">
                <a:latin typeface="+mn-ea"/>
              </a:rPr>
              <a:t>。</a:t>
            </a:r>
            <a:endParaRPr lang="zh-CN" altLang="zh-CN" dirty="0">
              <a:latin typeface="+mn-ea"/>
            </a:endParaRPr>
          </a:p>
          <a:p>
            <a:pPr marL="342900" lvl="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zh-CN" dirty="0" smtClean="0">
                <a:latin typeface="+mn-ea"/>
              </a:rPr>
              <a:t>身份</a:t>
            </a:r>
            <a:r>
              <a:rPr lang="zh-CN" altLang="zh-CN" dirty="0">
                <a:latin typeface="+mn-ea"/>
              </a:rPr>
              <a:t>状态</a:t>
            </a:r>
            <a:r>
              <a:rPr lang="zh-CN" altLang="zh-CN" dirty="0" smtClean="0">
                <a:latin typeface="+mn-ea"/>
              </a:rPr>
              <a:t>选择</a:t>
            </a:r>
            <a:r>
              <a:rPr lang="zh-CN" altLang="en-US" dirty="0">
                <a:latin typeface="+mn-ea"/>
              </a:rPr>
              <a:t>为</a:t>
            </a:r>
            <a:r>
              <a:rPr lang="zh-CN" altLang="zh-CN" b="1" dirty="0" smtClean="0">
                <a:latin typeface="+mn-ea"/>
              </a:rPr>
              <a:t>入党</a:t>
            </a:r>
            <a:r>
              <a:rPr lang="zh-CN" altLang="zh-CN" b="1" dirty="0">
                <a:latin typeface="+mn-ea"/>
              </a:rPr>
              <a:t>积极分子</a:t>
            </a:r>
            <a:r>
              <a:rPr lang="zh-CN" altLang="zh-CN" dirty="0" smtClean="0">
                <a:latin typeface="+mn-ea"/>
              </a:rPr>
              <a:t>，入党积极分子计数</a:t>
            </a:r>
            <a:r>
              <a:rPr lang="en-US" altLang="zh-CN" dirty="0">
                <a:latin typeface="+mn-ea"/>
              </a:rPr>
              <a:t>1</a:t>
            </a:r>
            <a:r>
              <a:rPr lang="zh-CN" altLang="zh-CN" dirty="0" smtClean="0">
                <a:latin typeface="+mn-ea"/>
              </a:rPr>
              <a:t>。</a:t>
            </a:r>
            <a:endParaRPr lang="zh-CN" altLang="zh-CN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zh-CN" dirty="0" smtClean="0">
                <a:latin typeface="+mn-ea"/>
              </a:rPr>
              <a:t>身份</a:t>
            </a:r>
            <a:r>
              <a:rPr lang="zh-CN" altLang="zh-CN" dirty="0">
                <a:latin typeface="+mn-ea"/>
              </a:rPr>
              <a:t>状态</a:t>
            </a:r>
            <a:r>
              <a:rPr lang="zh-CN" altLang="zh-CN" dirty="0" smtClean="0">
                <a:latin typeface="+mn-ea"/>
              </a:rPr>
              <a:t>为发展</a:t>
            </a:r>
            <a:r>
              <a:rPr lang="zh-CN" altLang="zh-CN" dirty="0">
                <a:latin typeface="+mn-ea"/>
              </a:rPr>
              <a:t>对象和</a:t>
            </a:r>
            <a:r>
              <a:rPr lang="zh-CN" altLang="zh-CN" dirty="0" smtClean="0">
                <a:latin typeface="+mn-ea"/>
              </a:rPr>
              <a:t>入党积极分子</a:t>
            </a:r>
            <a:r>
              <a:rPr lang="zh-CN" altLang="en-US" dirty="0" smtClean="0">
                <a:latin typeface="+mn-ea"/>
              </a:rPr>
              <a:t>，入党时间、</a:t>
            </a:r>
            <a:r>
              <a:rPr lang="zh-CN" altLang="zh-CN" dirty="0" smtClean="0">
                <a:latin typeface="+mn-ea"/>
              </a:rPr>
              <a:t>组织关系</a:t>
            </a:r>
            <a:r>
              <a:rPr lang="zh-CN" altLang="en-US" dirty="0" smtClean="0">
                <a:latin typeface="+mn-ea"/>
              </a:rPr>
              <a:t>、党内职务、党员组织关系、</a:t>
            </a:r>
            <a:r>
              <a:rPr lang="zh-CN" altLang="zh-CN" dirty="0" smtClean="0">
                <a:latin typeface="+mn-ea"/>
              </a:rPr>
              <a:t>是否</a:t>
            </a:r>
            <a:r>
              <a:rPr lang="zh-CN" altLang="zh-CN" dirty="0">
                <a:latin typeface="+mn-ea"/>
              </a:rPr>
              <a:t>恢复</a:t>
            </a:r>
            <a:r>
              <a:rPr lang="zh-CN" altLang="zh-CN" dirty="0" smtClean="0">
                <a:latin typeface="+mn-ea"/>
              </a:rPr>
              <a:t>党籍</a:t>
            </a:r>
            <a:r>
              <a:rPr lang="zh-CN" altLang="en-US" dirty="0" smtClean="0">
                <a:latin typeface="+mn-ea"/>
              </a:rPr>
              <a:t>都不能输入或选择。</a:t>
            </a:r>
            <a:endParaRPr lang="en-US" altLang="zh-CN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zh-CN" dirty="0" smtClean="0">
                <a:latin typeface="+mn-ea"/>
              </a:rPr>
              <a:t>身份</a:t>
            </a:r>
            <a:r>
              <a:rPr lang="zh-CN" altLang="zh-CN" dirty="0">
                <a:latin typeface="+mn-ea"/>
              </a:rPr>
              <a:t>状态选择</a:t>
            </a:r>
            <a:r>
              <a:rPr lang="zh-CN" altLang="en-US" dirty="0">
                <a:latin typeface="+mn-ea"/>
              </a:rPr>
              <a:t>为</a:t>
            </a:r>
            <a:r>
              <a:rPr lang="zh-CN" altLang="zh-CN" dirty="0">
                <a:latin typeface="+mn-ea"/>
              </a:rPr>
              <a:t>正式党员，</a:t>
            </a:r>
            <a:r>
              <a:rPr lang="zh-CN" altLang="en-US" dirty="0">
                <a:latin typeface="+mn-ea"/>
              </a:rPr>
              <a:t>同时</a:t>
            </a:r>
            <a:r>
              <a:rPr lang="zh-CN" altLang="zh-CN" dirty="0">
                <a:latin typeface="+mn-ea"/>
              </a:rPr>
              <a:t>恢复党籍（选择是），提交保存信息时，需再次确认</a:t>
            </a:r>
            <a:r>
              <a:rPr lang="zh-CN" altLang="zh-CN" dirty="0" smtClean="0">
                <a:latin typeface="+mn-ea"/>
              </a:rPr>
              <a:t>。</a:t>
            </a:r>
            <a:endParaRPr lang="zh-CN" altLang="zh-CN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785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数据采集</a:t>
            </a:r>
            <a:r>
              <a:rPr lang="en-US" altLang="zh-CN" dirty="0" smtClean="0"/>
              <a:t>-</a:t>
            </a:r>
            <a:r>
              <a:rPr lang="zh-CN" altLang="en-US" sz="2400" dirty="0" smtClean="0"/>
              <a:t>采集人信息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431229" y="4161854"/>
            <a:ext cx="81732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dirty="0"/>
              <a:t>优化</a:t>
            </a:r>
            <a:r>
              <a:rPr lang="zh-CN" altLang="zh-CN" dirty="0" smtClean="0"/>
              <a:t>事务所</a:t>
            </a:r>
            <a:r>
              <a:rPr lang="en-US" altLang="zh-CN" dirty="0"/>
              <a:t>/</a:t>
            </a:r>
            <a:r>
              <a:rPr lang="zh-CN" altLang="zh-CN" dirty="0"/>
              <a:t>派出机构</a:t>
            </a:r>
            <a:r>
              <a:rPr lang="en-US" altLang="zh-CN" dirty="0"/>
              <a:t>/</a:t>
            </a:r>
            <a:r>
              <a:rPr lang="zh-CN" altLang="zh-CN" dirty="0"/>
              <a:t>地方税协数据采集页面的采集人联系方式</a:t>
            </a:r>
            <a:r>
              <a:rPr lang="zh-CN" altLang="zh-CN" dirty="0" smtClean="0"/>
              <a:t>，</a:t>
            </a:r>
            <a:endParaRPr lang="en-US" altLang="zh-CN" dirty="0" smtClean="0"/>
          </a:p>
          <a:p>
            <a:pPr lvl="0"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    </a:t>
            </a:r>
            <a:r>
              <a:rPr lang="zh-CN" altLang="zh-CN" dirty="0" smtClean="0"/>
              <a:t>可</a:t>
            </a:r>
            <a:r>
              <a:rPr lang="zh-CN" altLang="zh-CN" dirty="0"/>
              <a:t>输入固定</a:t>
            </a:r>
            <a:r>
              <a:rPr lang="zh-CN" altLang="zh-CN" dirty="0" smtClean="0"/>
              <a:t>电话</a:t>
            </a:r>
            <a:r>
              <a:rPr lang="en-US" altLang="zh-CN" dirty="0" smtClean="0"/>
              <a:t>, </a:t>
            </a:r>
            <a:r>
              <a:rPr lang="zh-CN" altLang="en-US" dirty="0" smtClean="0"/>
              <a:t>如：</a:t>
            </a:r>
            <a:r>
              <a:rPr lang="en-US" altLang="zh-CN" dirty="0" smtClean="0"/>
              <a:t>010-8888888</a:t>
            </a:r>
            <a:r>
              <a:rPr lang="zh-CN" altLang="zh-CN" dirty="0" smtClean="0"/>
              <a:t>。</a:t>
            </a:r>
            <a:endParaRPr lang="zh-CN" altLang="zh-CN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89"/>
          <a:stretch/>
        </p:blipFill>
        <p:spPr bwMode="auto">
          <a:xfrm>
            <a:off x="323528" y="1556792"/>
            <a:ext cx="8534641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99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 smtClean="0"/>
              <a:t>数据采集</a:t>
            </a:r>
            <a:r>
              <a:rPr lang="en-US" altLang="zh-CN" dirty="0" smtClean="0"/>
              <a:t>—</a:t>
            </a:r>
            <a:r>
              <a:rPr lang="zh-CN" altLang="en-US" dirty="0" smtClean="0"/>
              <a:t>生成报表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23528" y="4283511"/>
            <a:ext cx="867645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dirty="0" smtClean="0">
                <a:latin typeface="+mn-ea"/>
              </a:rPr>
              <a:t>点击</a:t>
            </a:r>
            <a:r>
              <a:rPr lang="zh-CN" altLang="en-US" dirty="0">
                <a:latin typeface="+mn-ea"/>
              </a:rPr>
              <a:t>生成报表时，党员基本情况如出现应有数与实有数之差非“</a:t>
            </a:r>
            <a:r>
              <a:rPr lang="en-US" altLang="zh-CN" dirty="0">
                <a:latin typeface="+mn-ea"/>
              </a:rPr>
              <a:t>0”</a:t>
            </a:r>
            <a:r>
              <a:rPr lang="zh-CN" altLang="en-US" dirty="0">
                <a:latin typeface="+mn-ea"/>
              </a:rPr>
              <a:t>的时候，增加勾稽关系判断和确认提示：本年党员应有数与实有数之差非“</a:t>
            </a:r>
            <a:r>
              <a:rPr lang="en-US" altLang="zh-CN" dirty="0">
                <a:latin typeface="+mn-ea"/>
              </a:rPr>
              <a:t>0”</a:t>
            </a:r>
            <a:r>
              <a:rPr lang="zh-CN" altLang="en-US" dirty="0">
                <a:latin typeface="+mn-ea"/>
              </a:rPr>
              <a:t>，请确认是否生成报表</a:t>
            </a:r>
            <a:r>
              <a:rPr lang="zh-CN" altLang="en-US" dirty="0" smtClean="0">
                <a:latin typeface="+mn-ea"/>
              </a:rPr>
              <a:t>？</a:t>
            </a:r>
            <a:endParaRPr lang="en-US" altLang="zh-CN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 smtClean="0">
                <a:latin typeface="+mn-ea"/>
              </a:rPr>
              <a:t>点击【生成报表】</a:t>
            </a:r>
            <a:r>
              <a:rPr lang="zh-CN" altLang="en-US" dirty="0" smtClean="0">
                <a:latin typeface="+mn-ea"/>
              </a:rPr>
              <a:t>提交后</a:t>
            </a:r>
            <a:r>
              <a:rPr lang="zh-CN" altLang="zh-CN" dirty="0" smtClean="0">
                <a:latin typeface="+mn-ea"/>
              </a:rPr>
              <a:t>，</a:t>
            </a:r>
            <a:r>
              <a:rPr lang="zh-CN" altLang="zh-CN" dirty="0">
                <a:latin typeface="+mn-ea"/>
              </a:rPr>
              <a:t>后台根据填写的信息自动填充表二（党员基本情况表</a:t>
            </a:r>
            <a:r>
              <a:rPr lang="en-US" altLang="zh-CN" dirty="0">
                <a:latin typeface="+mn-ea"/>
              </a:rPr>
              <a:t>2</a:t>
            </a:r>
            <a:r>
              <a:rPr lang="zh-CN" altLang="zh-CN" dirty="0" smtClean="0">
                <a:latin typeface="+mn-ea"/>
              </a:rPr>
              <a:t>）</a:t>
            </a:r>
            <a:endParaRPr lang="zh-CN" altLang="zh-CN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dirty="0" smtClean="0">
                <a:latin typeface="+mn-ea"/>
              </a:rPr>
              <a:t>同时</a:t>
            </a:r>
            <a:r>
              <a:rPr lang="zh-CN" altLang="zh-CN" dirty="0" smtClean="0">
                <a:latin typeface="+mn-ea"/>
              </a:rPr>
              <a:t>系统</a:t>
            </a:r>
            <a:r>
              <a:rPr lang="zh-CN" altLang="zh-CN" dirty="0">
                <a:latin typeface="+mn-ea"/>
              </a:rPr>
              <a:t>自动跳转到报表提交页面</a:t>
            </a:r>
            <a:r>
              <a:rPr lang="zh-CN" altLang="zh-CN" dirty="0" smtClean="0">
                <a:latin typeface="+mn-ea"/>
              </a:rPr>
              <a:t>。</a:t>
            </a:r>
            <a:endParaRPr lang="zh-CN" altLang="zh-CN" dirty="0">
              <a:latin typeface="+mn-ea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62321"/>
            <a:ext cx="8100839" cy="3158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65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数据采集</a:t>
            </a:r>
            <a:r>
              <a:rPr lang="en-US" altLang="zh-CN" dirty="0"/>
              <a:t>—</a:t>
            </a:r>
            <a:r>
              <a:rPr lang="zh-CN" altLang="en-US" dirty="0"/>
              <a:t>生成</a:t>
            </a:r>
            <a:r>
              <a:rPr lang="zh-CN" altLang="en-US" dirty="0" smtClean="0"/>
              <a:t>报表</a:t>
            </a:r>
            <a:r>
              <a:rPr lang="en-US" altLang="zh-CN" dirty="0" smtClean="0"/>
              <a:t>-</a:t>
            </a:r>
            <a:r>
              <a:rPr lang="zh-CN" altLang="en-US" dirty="0" smtClean="0"/>
              <a:t>报表</a:t>
            </a:r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31991" y="4725144"/>
            <a:ext cx="6372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zh-CN" altLang="en-US" dirty="0" smtClean="0"/>
              <a:t>报表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：自动</a:t>
            </a:r>
            <a:r>
              <a:rPr lang="zh-CN" altLang="en-US" dirty="0"/>
              <a:t>填充党员基本</a:t>
            </a:r>
            <a:r>
              <a:rPr lang="zh-CN" altLang="en-US" dirty="0" smtClean="0"/>
              <a:t>情况的总数、年龄和学历信息。</a:t>
            </a:r>
            <a:endParaRPr lang="zh-CN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59769"/>
            <a:ext cx="8101870" cy="3033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103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数据采集</a:t>
            </a:r>
            <a:r>
              <a:rPr lang="en-US" altLang="zh-CN" dirty="0" smtClean="0"/>
              <a:t>—</a:t>
            </a:r>
            <a:r>
              <a:rPr lang="zh-CN" altLang="en-US" dirty="0" smtClean="0"/>
              <a:t>生成报表</a:t>
            </a:r>
            <a:r>
              <a:rPr lang="en-US" altLang="zh-CN" dirty="0" smtClean="0"/>
              <a:t>-</a:t>
            </a:r>
            <a:r>
              <a:rPr lang="zh-CN" altLang="en-US" dirty="0" smtClean="0"/>
              <a:t>报表</a:t>
            </a:r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5229200"/>
            <a:ext cx="782480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 smtClean="0">
                <a:latin typeface="+mn-ea"/>
              </a:rPr>
              <a:t>报表</a:t>
            </a:r>
            <a:r>
              <a:rPr lang="en-US" altLang="zh-CN" dirty="0">
                <a:latin typeface="+mn-ea"/>
              </a:rPr>
              <a:t>3</a:t>
            </a:r>
            <a:r>
              <a:rPr lang="zh-CN" altLang="zh-CN" dirty="0" smtClean="0">
                <a:latin typeface="+mn-ea"/>
              </a:rPr>
              <a:t>：增加</a:t>
            </a:r>
            <a:r>
              <a:rPr lang="zh-CN" altLang="en-US" dirty="0" smtClean="0">
                <a:latin typeface="+mn-ea"/>
              </a:rPr>
              <a:t>统计项“</a:t>
            </a:r>
            <a:r>
              <a:rPr lang="zh-CN" altLang="zh-CN" dirty="0">
                <a:latin typeface="+mn-ea"/>
              </a:rPr>
              <a:t>有</a:t>
            </a:r>
            <a:r>
              <a:rPr lang="zh-CN" altLang="zh-CN" dirty="0" smtClean="0">
                <a:latin typeface="+mn-ea"/>
              </a:rPr>
              <a:t>党员</a:t>
            </a:r>
            <a:r>
              <a:rPr lang="zh-CN" altLang="en-US" dirty="0" smtClean="0">
                <a:latin typeface="+mn-ea"/>
              </a:rPr>
              <a:t>税务师</a:t>
            </a:r>
            <a:r>
              <a:rPr lang="zh-CN" altLang="zh-CN" dirty="0" smtClean="0">
                <a:latin typeface="+mn-ea"/>
              </a:rPr>
              <a:t>事务所</a:t>
            </a:r>
            <a:r>
              <a:rPr lang="zh-CN" altLang="en-US" dirty="0" smtClean="0">
                <a:latin typeface="+mn-ea"/>
              </a:rPr>
              <a:t>”</a:t>
            </a:r>
            <a:r>
              <a:rPr lang="zh-CN" altLang="zh-CN" dirty="0" smtClean="0">
                <a:latin typeface="+mn-ea"/>
              </a:rPr>
              <a:t>。</a:t>
            </a:r>
            <a:endParaRPr lang="en-US" altLang="zh-CN" dirty="0" smtClean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 smtClean="0">
                <a:latin typeface="+mn-ea"/>
              </a:rPr>
              <a:t>报表</a:t>
            </a:r>
            <a:r>
              <a:rPr lang="en-US" altLang="zh-CN" dirty="0" smtClean="0">
                <a:latin typeface="+mn-ea"/>
              </a:rPr>
              <a:t>3</a:t>
            </a:r>
            <a:r>
              <a:rPr lang="zh-CN" altLang="en-US" dirty="0" smtClean="0">
                <a:latin typeface="+mn-ea"/>
              </a:rPr>
              <a:t>：</a:t>
            </a:r>
            <a:r>
              <a:rPr lang="zh-CN" altLang="zh-CN" dirty="0" smtClean="0">
                <a:latin typeface="+mn-ea"/>
              </a:rPr>
              <a:t>在</a:t>
            </a:r>
            <a:r>
              <a:rPr lang="zh-CN" altLang="zh-CN" dirty="0">
                <a:latin typeface="+mn-ea"/>
              </a:rPr>
              <a:t>表</a:t>
            </a:r>
            <a:r>
              <a:rPr lang="en-US" altLang="zh-CN" dirty="0">
                <a:latin typeface="+mn-ea"/>
              </a:rPr>
              <a:t>3</a:t>
            </a:r>
            <a:r>
              <a:rPr lang="zh-CN" altLang="zh-CN" dirty="0">
                <a:latin typeface="+mn-ea"/>
              </a:rPr>
              <a:t>的指标解释的第</a:t>
            </a:r>
            <a:r>
              <a:rPr lang="en-US" altLang="zh-CN" dirty="0">
                <a:latin typeface="+mn-ea"/>
              </a:rPr>
              <a:t>5</a:t>
            </a:r>
            <a:r>
              <a:rPr lang="zh-CN" altLang="zh-CN" dirty="0">
                <a:latin typeface="+mn-ea"/>
              </a:rPr>
              <a:t>项最后增加红色字体：联合党支部书记不在本所的不进行统计</a:t>
            </a:r>
            <a:r>
              <a:rPr lang="zh-CN" altLang="zh-CN" dirty="0" smtClean="0">
                <a:latin typeface="+mn-ea"/>
              </a:rPr>
              <a:t>。</a:t>
            </a:r>
            <a:endParaRPr lang="zh-CN" altLang="zh-CN" dirty="0">
              <a:latin typeface="+mn-ea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0900"/>
            <a:ext cx="8064896" cy="3707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816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审核管理</a:t>
            </a:r>
            <a:r>
              <a:rPr lang="en-US" altLang="zh-CN" dirty="0" smtClean="0"/>
              <a:t>-</a:t>
            </a:r>
            <a:r>
              <a:rPr lang="zh-CN" altLang="en-US" sz="2400" dirty="0" smtClean="0"/>
              <a:t>派出机构、地方税协、中税协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395536" y="5042500"/>
            <a:ext cx="813690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/>
              <a:t>报表审核</a:t>
            </a:r>
            <a:r>
              <a:rPr lang="zh-CN" altLang="zh-CN" dirty="0" smtClean="0"/>
              <a:t>：将</a:t>
            </a:r>
            <a:r>
              <a:rPr lang="zh-CN" altLang="zh-CN" dirty="0"/>
              <a:t>表</a:t>
            </a:r>
            <a:r>
              <a:rPr lang="en-US" altLang="zh-CN" dirty="0"/>
              <a:t>1</a:t>
            </a:r>
            <a:r>
              <a:rPr lang="zh-CN" altLang="zh-CN" dirty="0"/>
              <a:t>至表</a:t>
            </a:r>
            <a:r>
              <a:rPr lang="en-US" altLang="zh-CN" dirty="0"/>
              <a:t>7</a:t>
            </a:r>
            <a:r>
              <a:rPr lang="zh-CN" altLang="zh-CN" dirty="0"/>
              <a:t>缩至一</a:t>
            </a:r>
            <a:r>
              <a:rPr lang="zh-CN" altLang="zh-CN" dirty="0" smtClean="0"/>
              <a:t>页</a:t>
            </a:r>
            <a:r>
              <a:rPr lang="zh-CN" altLang="en-US" dirty="0" smtClean="0"/>
              <a:t>显示</a:t>
            </a:r>
            <a:r>
              <a:rPr lang="zh-CN" altLang="zh-CN" dirty="0" smtClean="0"/>
              <a:t>。</a:t>
            </a:r>
            <a:endParaRPr lang="zh-CN" altLang="zh-CN" dirty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/>
              <a:t>报表审核：在每一个党建报表的审核页面都能显示出采集人姓名和联系方式（事务所、派出机构、地方税协、中税</a:t>
            </a:r>
            <a:r>
              <a:rPr lang="zh-CN" altLang="zh-CN" dirty="0" smtClean="0"/>
              <a:t>协）</a:t>
            </a:r>
            <a:r>
              <a:rPr lang="zh-CN" altLang="zh-CN" dirty="0"/>
              <a:t>。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8064896" cy="3633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62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审核管理</a:t>
            </a:r>
            <a:r>
              <a:rPr lang="en-US" altLang="zh-CN" dirty="0" smtClean="0"/>
              <a:t>-</a:t>
            </a:r>
            <a:r>
              <a:rPr lang="zh-CN" altLang="en-US" dirty="0" smtClean="0"/>
              <a:t>表</a:t>
            </a:r>
            <a:r>
              <a:rPr lang="en-US" altLang="zh-CN" dirty="0" smtClean="0"/>
              <a:t>1</a:t>
            </a:r>
            <a:r>
              <a:rPr lang="zh-CN" altLang="en-US" dirty="0" smtClean="0"/>
              <a:t>至表</a:t>
            </a:r>
            <a:r>
              <a:rPr lang="en-US" altLang="zh-CN" dirty="0" smtClean="0"/>
              <a:t>7</a:t>
            </a:r>
            <a:r>
              <a:rPr lang="zh-CN" altLang="en-US" dirty="0" smtClean="0"/>
              <a:t>显示</a:t>
            </a:r>
            <a:endParaRPr lang="zh-CN" alt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52" y="1197176"/>
            <a:ext cx="7982288" cy="38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844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党员信息查询</a:t>
            </a:r>
            <a:r>
              <a:rPr lang="en-US" altLang="zh-CN" dirty="0" smtClean="0"/>
              <a:t>-</a:t>
            </a:r>
            <a:r>
              <a:rPr lang="zh-CN" altLang="en-US" sz="2400" dirty="0"/>
              <a:t>中税协、地方税</a:t>
            </a:r>
            <a:r>
              <a:rPr lang="zh-CN" altLang="en-US" sz="2400" dirty="0" smtClean="0"/>
              <a:t>协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395536" y="5157192"/>
            <a:ext cx="7982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dirty="0" smtClean="0">
                <a:latin typeface="+mn-ea"/>
              </a:rPr>
              <a:t>用户</a:t>
            </a:r>
            <a:r>
              <a:rPr lang="zh-CN" altLang="en-US" dirty="0">
                <a:latin typeface="+mn-ea"/>
              </a:rPr>
              <a:t>类型</a:t>
            </a:r>
            <a:r>
              <a:rPr lang="zh-CN" altLang="en-US" dirty="0" smtClean="0">
                <a:latin typeface="+mn-ea"/>
              </a:rPr>
              <a:t>为中</a:t>
            </a:r>
            <a:r>
              <a:rPr lang="zh-CN" altLang="en-US" dirty="0">
                <a:latin typeface="+mn-ea"/>
              </a:rPr>
              <a:t>税</a:t>
            </a:r>
            <a:r>
              <a:rPr lang="zh-CN" altLang="en-US" dirty="0" smtClean="0">
                <a:latin typeface="+mn-ea"/>
              </a:rPr>
              <a:t>协</a:t>
            </a:r>
            <a:r>
              <a:rPr lang="zh-CN" altLang="en-US" dirty="0">
                <a:latin typeface="+mn-ea"/>
              </a:rPr>
              <a:t>、</a:t>
            </a:r>
            <a:r>
              <a:rPr lang="zh-CN" altLang="en-US" dirty="0" smtClean="0">
                <a:latin typeface="+mn-ea"/>
              </a:rPr>
              <a:t>地方税协。</a:t>
            </a:r>
            <a:endParaRPr lang="en-US" altLang="zh-CN" dirty="0" smtClean="0">
              <a:latin typeface="+mn-ea"/>
            </a:endParaRP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 smtClean="0">
                <a:latin typeface="+mn-ea"/>
              </a:rPr>
              <a:t>可</a:t>
            </a:r>
            <a:r>
              <a:rPr lang="zh-CN" altLang="zh-CN" dirty="0" smtClean="0">
                <a:latin typeface="+mn-ea"/>
              </a:rPr>
              <a:t>按</a:t>
            </a:r>
            <a:r>
              <a:rPr lang="zh-CN" altLang="en-US" dirty="0">
                <a:latin typeface="+mn-ea"/>
              </a:rPr>
              <a:t>省市</a:t>
            </a:r>
            <a:r>
              <a:rPr lang="zh-CN" altLang="en-US" dirty="0" smtClean="0">
                <a:latin typeface="+mn-ea"/>
              </a:rPr>
              <a:t>、</a:t>
            </a:r>
            <a:r>
              <a:rPr lang="zh-CN" altLang="zh-CN" dirty="0" smtClean="0">
                <a:latin typeface="+mn-ea"/>
              </a:rPr>
              <a:t>姓名</a:t>
            </a:r>
            <a:r>
              <a:rPr lang="zh-CN" altLang="en-US" dirty="0" smtClean="0">
                <a:latin typeface="+mn-ea"/>
              </a:rPr>
              <a:t>、</a:t>
            </a:r>
            <a:r>
              <a:rPr lang="zh-CN" altLang="zh-CN" dirty="0" smtClean="0">
                <a:latin typeface="+mn-ea"/>
              </a:rPr>
              <a:t>身份证</a:t>
            </a:r>
            <a:r>
              <a:rPr lang="zh-CN" altLang="zh-CN" dirty="0">
                <a:latin typeface="+mn-ea"/>
              </a:rPr>
              <a:t>号</a:t>
            </a:r>
            <a:r>
              <a:rPr lang="zh-CN" altLang="zh-CN" b="1" dirty="0" smtClean="0">
                <a:latin typeface="+mn-ea"/>
              </a:rPr>
              <a:t>查询</a:t>
            </a:r>
            <a:r>
              <a:rPr lang="zh-CN" altLang="zh-CN" dirty="0" smtClean="0">
                <a:latin typeface="+mn-ea"/>
              </a:rPr>
              <a:t>党员</a:t>
            </a:r>
            <a:r>
              <a:rPr lang="zh-CN" altLang="zh-CN" dirty="0">
                <a:latin typeface="+mn-ea"/>
              </a:rPr>
              <a:t>基本信息</a:t>
            </a:r>
            <a:r>
              <a:rPr lang="zh-CN" altLang="zh-CN" dirty="0" smtClean="0">
                <a:latin typeface="+mn-ea"/>
              </a:rPr>
              <a:t>。</a:t>
            </a:r>
            <a:endParaRPr lang="zh-CN" altLang="en-US" dirty="0"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197208"/>
            <a:ext cx="8134708" cy="38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106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党建报表查询</a:t>
            </a:r>
            <a:r>
              <a:rPr lang="en-US" altLang="zh-CN" dirty="0" smtClean="0"/>
              <a:t>-</a:t>
            </a:r>
            <a:r>
              <a:rPr lang="zh-CN" altLang="en-US" sz="2400" dirty="0" smtClean="0"/>
              <a:t>事务所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405500" y="5157192"/>
            <a:ext cx="7982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/>
              <a:t>党建报表查询：</a:t>
            </a:r>
            <a:r>
              <a:rPr lang="zh-CN" altLang="zh-CN" b="1" dirty="0"/>
              <a:t>事务所</a:t>
            </a:r>
            <a:r>
              <a:rPr lang="zh-CN" altLang="zh-CN" dirty="0"/>
              <a:t>增加党建报表查询和导出功能</a:t>
            </a:r>
            <a:r>
              <a:rPr lang="zh-CN" altLang="zh-CN" dirty="0" smtClean="0"/>
              <a:t>。</a:t>
            </a:r>
            <a:endParaRPr lang="en-US" altLang="zh-CN" dirty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mtClean="0"/>
              <a:t>按照对应年度</a:t>
            </a:r>
            <a:r>
              <a:rPr lang="zh-CN" altLang="zh-CN" smtClean="0"/>
              <a:t>导出</a:t>
            </a:r>
            <a:r>
              <a:rPr lang="zh-CN" altLang="zh-CN" dirty="0" smtClean="0"/>
              <a:t>该事务所</a:t>
            </a:r>
            <a:r>
              <a:rPr lang="en-US" altLang="zh-CN" dirty="0" smtClean="0"/>
              <a:t>6</a:t>
            </a:r>
            <a:r>
              <a:rPr lang="zh-CN" altLang="en-US" dirty="0" smtClean="0"/>
              <a:t>张</a:t>
            </a:r>
            <a:r>
              <a:rPr lang="zh-CN" altLang="zh-CN" dirty="0" smtClean="0"/>
              <a:t>报表</a:t>
            </a:r>
            <a:r>
              <a:rPr lang="zh-CN" altLang="en-US" dirty="0" smtClean="0"/>
              <a:t>至</a:t>
            </a:r>
            <a:r>
              <a:rPr lang="en-US" altLang="zh-CN" dirty="0" smtClean="0"/>
              <a:t>Excel</a:t>
            </a:r>
            <a:r>
              <a:rPr lang="zh-CN" altLang="en-US" dirty="0" smtClean="0"/>
              <a:t>中</a:t>
            </a:r>
            <a:r>
              <a:rPr lang="zh-CN" altLang="zh-CN" dirty="0" smtClean="0"/>
              <a:t>。</a:t>
            </a:r>
            <a:endParaRPr lang="zh-CN" altLang="zh-C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82" y="1196752"/>
            <a:ext cx="8061066" cy="380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32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新增派出机构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755576" y="1124744"/>
            <a:ext cx="54178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+mn-ea"/>
              </a:rPr>
              <a:t> 广东省（</a:t>
            </a:r>
            <a:r>
              <a:rPr lang="en-US" altLang="zh-CN" dirty="0">
                <a:latin typeface="+mn-ea"/>
              </a:rPr>
              <a:t>6</a:t>
            </a:r>
            <a:r>
              <a:rPr lang="zh-CN" altLang="en-US" dirty="0">
                <a:latin typeface="+mn-ea"/>
              </a:rPr>
              <a:t>个）：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+mn-ea"/>
              </a:rPr>
              <a:t> 中共广州市注册税务师行业委员会，</a:t>
            </a:r>
            <a:r>
              <a:rPr lang="en-US" altLang="zh-CN" dirty="0">
                <a:latin typeface="+mn-ea"/>
              </a:rPr>
              <a:t>440100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+mn-ea"/>
              </a:rPr>
              <a:t> </a:t>
            </a:r>
            <a:r>
              <a:rPr lang="zh-CN" altLang="en-US" dirty="0">
                <a:latin typeface="+mn-ea"/>
              </a:rPr>
              <a:t>中共珠海市注册税务师行业委员会，</a:t>
            </a:r>
            <a:r>
              <a:rPr lang="en-US" altLang="zh-CN" dirty="0">
                <a:latin typeface="+mn-ea"/>
              </a:rPr>
              <a:t>440400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+mn-ea"/>
              </a:rPr>
              <a:t> </a:t>
            </a:r>
            <a:r>
              <a:rPr lang="zh-CN" altLang="en-US" dirty="0">
                <a:latin typeface="+mn-ea"/>
              </a:rPr>
              <a:t>中共江门市注册税务师行业委员会，</a:t>
            </a:r>
            <a:r>
              <a:rPr lang="en-US" altLang="zh-CN" dirty="0">
                <a:latin typeface="+mn-ea"/>
              </a:rPr>
              <a:t>440700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+mn-ea"/>
              </a:rPr>
              <a:t> </a:t>
            </a:r>
            <a:r>
              <a:rPr lang="zh-CN" altLang="en-US" dirty="0">
                <a:latin typeface="+mn-ea"/>
              </a:rPr>
              <a:t>中共惠州市注册税务师行业委员会，</a:t>
            </a:r>
            <a:r>
              <a:rPr lang="en-US" altLang="zh-CN" dirty="0">
                <a:latin typeface="+mn-ea"/>
              </a:rPr>
              <a:t>441300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+mn-ea"/>
              </a:rPr>
              <a:t> </a:t>
            </a:r>
            <a:r>
              <a:rPr lang="zh-CN" altLang="en-US" dirty="0">
                <a:latin typeface="+mn-ea"/>
              </a:rPr>
              <a:t>中共东莞市注册税务师行业委员会，</a:t>
            </a:r>
            <a:r>
              <a:rPr lang="en-US" altLang="zh-CN" dirty="0">
                <a:latin typeface="+mn-ea"/>
              </a:rPr>
              <a:t>441900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+mn-ea"/>
              </a:rPr>
              <a:t> </a:t>
            </a:r>
            <a:r>
              <a:rPr lang="zh-CN" altLang="en-US" dirty="0">
                <a:latin typeface="+mn-ea"/>
              </a:rPr>
              <a:t>中共中山市注册税务师行业</a:t>
            </a:r>
            <a:r>
              <a:rPr lang="zh-CN" altLang="en-US" dirty="0" smtClean="0">
                <a:latin typeface="+mn-ea"/>
              </a:rPr>
              <a:t>委员会，</a:t>
            </a:r>
            <a:r>
              <a:rPr lang="en-US" altLang="zh-CN" dirty="0" smtClean="0">
                <a:latin typeface="+mn-ea"/>
              </a:rPr>
              <a:t>442000</a:t>
            </a:r>
            <a:endParaRPr lang="en-US" altLang="zh-CN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+mn-ea"/>
              </a:rPr>
              <a:t> </a:t>
            </a:r>
            <a:r>
              <a:rPr lang="zh-CN" altLang="en-US" dirty="0">
                <a:latin typeface="+mn-ea"/>
              </a:rPr>
              <a:t>辽宁（</a:t>
            </a:r>
            <a:r>
              <a:rPr lang="en-US" altLang="zh-CN" dirty="0">
                <a:latin typeface="+mn-ea"/>
              </a:rPr>
              <a:t>4</a:t>
            </a:r>
            <a:r>
              <a:rPr lang="zh-CN" altLang="en-US" dirty="0">
                <a:latin typeface="+mn-ea"/>
              </a:rPr>
              <a:t>个）</a:t>
            </a:r>
            <a:r>
              <a:rPr lang="zh-CN" altLang="en-US" dirty="0" smtClean="0">
                <a:latin typeface="+mn-ea"/>
              </a:rPr>
              <a:t>：</a:t>
            </a:r>
            <a:endParaRPr lang="en-US" altLang="zh-CN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+mn-ea"/>
              </a:rPr>
              <a:t>中共沈阳市注册税务师行业委员会，        </a:t>
            </a:r>
            <a:r>
              <a:rPr lang="en-US" altLang="zh-CN" dirty="0" smtClean="0">
                <a:latin typeface="+mn-ea"/>
              </a:rPr>
              <a:t>210100</a:t>
            </a:r>
            <a:endParaRPr lang="zh-CN" altLang="en-US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+mn-ea"/>
              </a:rPr>
              <a:t>中共</a:t>
            </a:r>
            <a:r>
              <a:rPr lang="zh-CN" altLang="en-US" dirty="0">
                <a:latin typeface="+mn-ea"/>
              </a:rPr>
              <a:t>鞍山市注册税务师行业总支委员会，</a:t>
            </a:r>
            <a:r>
              <a:rPr lang="en-US" altLang="zh-CN" dirty="0">
                <a:latin typeface="+mn-ea"/>
              </a:rPr>
              <a:t>210300</a:t>
            </a: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+mn-ea"/>
              </a:rPr>
              <a:t>中共</a:t>
            </a:r>
            <a:r>
              <a:rPr lang="zh-CN" altLang="en-US" dirty="0">
                <a:latin typeface="+mn-ea"/>
              </a:rPr>
              <a:t>营口市税务师行业总支委员会，</a:t>
            </a:r>
            <a:r>
              <a:rPr lang="en-US" altLang="zh-CN" dirty="0">
                <a:latin typeface="+mn-ea"/>
              </a:rPr>
              <a:t>210800</a:t>
            </a: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+mn-ea"/>
              </a:rPr>
              <a:t>中共</a:t>
            </a:r>
            <a:r>
              <a:rPr lang="zh-CN" altLang="en-US" dirty="0">
                <a:latin typeface="+mn-ea"/>
              </a:rPr>
              <a:t>辽阳市税务师行业总支委员会，</a:t>
            </a:r>
            <a:r>
              <a:rPr lang="en-US" altLang="zh-CN" dirty="0" smtClean="0">
                <a:latin typeface="+mn-ea"/>
              </a:rPr>
              <a:t>211000</a:t>
            </a:r>
            <a:endParaRPr lang="en-US" altLang="zh-CN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9639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8860" y="2571744"/>
            <a:ext cx="4286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微软雅黑" pitchFamily="34" charset="-122"/>
                <a:ea typeface="微软雅黑" pitchFamily="34" charset="-122"/>
              </a:rPr>
              <a:t>谢谢大家！</a:t>
            </a:r>
            <a:endParaRPr lang="zh-CN" altLang="en-US" sz="66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龙腾四海">
  <a:themeElements>
    <a:clrScheme name="龙腾四海">
      <a:dk1>
        <a:sysClr val="windowText" lastClr="000000"/>
      </a:dk1>
      <a:lt1>
        <a:sysClr val="window" lastClr="C7EDCC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龙腾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龙腾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7566</TotalTime>
  <Words>959</Words>
  <Application>Microsoft Office PowerPoint</Application>
  <PresentationFormat>全屏显示(4:3)</PresentationFormat>
  <Paragraphs>82</Paragraphs>
  <Slides>17</Slides>
  <Notes>11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龙腾四海</vt:lpstr>
      <vt:lpstr>党建报表功能介绍 2021.09.24</vt:lpstr>
      <vt:lpstr>概述</vt:lpstr>
      <vt:lpstr>数据采集-事务所、派出机构、地方税协、中税协</vt:lpstr>
      <vt:lpstr>数据采集-建立党组织</vt:lpstr>
      <vt:lpstr>数据采集-党员基本情况</vt:lpstr>
      <vt:lpstr>数据采集-党员基本情况-录入党员信息</vt:lpstr>
      <vt:lpstr>数据采集-党员基本情况-录入党员信息说明</vt:lpstr>
      <vt:lpstr>数据采集-采集人信息</vt:lpstr>
      <vt:lpstr>数据采集—生成报表</vt:lpstr>
      <vt:lpstr>数据采集—生成报表-报表2</vt:lpstr>
      <vt:lpstr>数据采集—生成报表-报表3</vt:lpstr>
      <vt:lpstr>审核管理-派出机构、地方税协、中税协</vt:lpstr>
      <vt:lpstr>审核管理-表1至表7显示</vt:lpstr>
      <vt:lpstr>党员信息查询-中税协、地方税协</vt:lpstr>
      <vt:lpstr>党建报表查询-事务所</vt:lpstr>
      <vt:lpstr>新增派出机构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KevinAme</dc:creator>
  <cp:lastModifiedBy>MM</cp:lastModifiedBy>
  <cp:revision>402</cp:revision>
  <dcterms:created xsi:type="dcterms:W3CDTF">2014-09-15T06:15:58Z</dcterms:created>
  <dcterms:modified xsi:type="dcterms:W3CDTF">2021-09-23T02:58:11Z</dcterms:modified>
</cp:coreProperties>
</file>